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7" r:id="rId2"/>
    <p:sldId id="285" r:id="rId3"/>
    <p:sldId id="286" r:id="rId4"/>
    <p:sldId id="287" r:id="rId5"/>
    <p:sldId id="282" r:id="rId6"/>
    <p:sldId id="258" r:id="rId7"/>
    <p:sldId id="259" r:id="rId8"/>
    <p:sldId id="276" r:id="rId9"/>
    <p:sldId id="260" r:id="rId10"/>
    <p:sldId id="27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8" autoAdjust="0"/>
    <p:restoredTop sz="94660"/>
  </p:normalViewPr>
  <p:slideViewPr>
    <p:cSldViewPr snapToGrid="0">
      <p:cViewPr varScale="1">
        <p:scale>
          <a:sx n="79" d="100"/>
          <a:sy n="79" d="100"/>
        </p:scale>
        <p:origin x="46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47D2EA-2B3A-403E-9180-5DBB192E193D}" type="datetimeFigureOut">
              <a:rPr lang="en-US" smtClean="0"/>
              <a:t>2/18/2025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EDC864-4A21-458B-B195-BAF69DBB9628}" type="slidenum">
              <a:rPr lang="en-US" smtClean="0"/>
              <a:t>‹#›</a:t>
            </a:fld>
            <a:endParaRPr lang="en-US"/>
          </a:p>
        </p:txBody>
      </p:sp>
    </p:spTree>
    <p:extLst>
      <p:ext uri="{BB962C8B-B14F-4D97-AF65-F5344CB8AC3E}">
        <p14:creationId xmlns:p14="http://schemas.microsoft.com/office/powerpoint/2010/main" val="34876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gormanhighschoolav.weebly.com/uploads/1/0/9/2/109253315/top_5_high_school_student_skills.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Article:  Jobs for high school students:</a:t>
            </a:r>
          </a:p>
          <a:p>
            <a:pPr lvl="1"/>
            <a:r>
              <a:rPr lang="en-US" dirty="0"/>
              <a:t>https://www.indeed.com/career-advice/finding-a-job/jobs-for-high-school-students</a:t>
            </a:r>
          </a:p>
          <a:p>
            <a:r>
              <a:rPr lang="en-US" dirty="0"/>
              <a:t>What skills can you have? </a:t>
            </a:r>
            <a:r>
              <a:rPr lang="en-US" dirty="0">
                <a:hlinkClick r:id="rId3"/>
              </a:rPr>
              <a:t>https://gormanhighschoolav.weebly.com/uploads/1/0/9/2/109253315/top_5_high_school_student_skills.pdf</a:t>
            </a:r>
            <a:endParaRPr lang="en-US" dirty="0"/>
          </a:p>
          <a:p>
            <a:r>
              <a:rPr lang="en-US" dirty="0"/>
              <a:t>https://blog.prepscholar.com/teen-jobs-benefits</a:t>
            </a:r>
          </a:p>
          <a:p>
            <a:r>
              <a:rPr lang="en-US" dirty="0"/>
              <a:t>Resume:  https://www.indeed.com/career-advice/resumes-cover-letters/high-school-resume-tips</a:t>
            </a:r>
          </a:p>
          <a:p>
            <a:endParaRPr lang="en-US" dirty="0"/>
          </a:p>
        </p:txBody>
      </p:sp>
      <p:sp>
        <p:nvSpPr>
          <p:cNvPr id="4" name="Slide Number Placeholder 3"/>
          <p:cNvSpPr>
            <a:spLocks noGrp="1"/>
          </p:cNvSpPr>
          <p:nvPr>
            <p:ph type="sldNum" sz="quarter" idx="5"/>
          </p:nvPr>
        </p:nvSpPr>
        <p:spPr/>
        <p:txBody>
          <a:bodyPr/>
          <a:lstStyle/>
          <a:p>
            <a:fld id="{70EDC864-4A21-458B-B195-BAF69DBB9628}" type="slidenum">
              <a:rPr lang="en-US" smtClean="0"/>
              <a:t>10</a:t>
            </a:fld>
            <a:endParaRPr lang="en-US"/>
          </a:p>
        </p:txBody>
      </p:sp>
    </p:spTree>
    <p:extLst>
      <p:ext uri="{BB962C8B-B14F-4D97-AF65-F5344CB8AC3E}">
        <p14:creationId xmlns:p14="http://schemas.microsoft.com/office/powerpoint/2010/main" val="21664854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job-applications.com/" TargetMode="External"/><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job-applications.com/resources/lesson-plans/" TargetMode="Externa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www.job-applications.com/" TargetMode="External"/><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job-applications.com/resources/lesson-plans/" TargetMode="Externa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hyperlink" Target="http://www.job-applications.com/" TargetMode="External"/><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job-applications.com/resources/lesson-plans/" TargetMode="External"/><Relationship Id="rId4"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www.job-applications.com/" TargetMode="External"/><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job-applications.com/resources/lesson-plans/" TargetMode="External"/><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3" Type="http://schemas.openxmlformats.org/officeDocument/2006/relationships/hyperlink" Target="http://www.job-applications.com/" TargetMode="External"/><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job-applications.com/resources/lesson-plans/" TargetMode="External"/><Relationship Id="rId4"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hyperlink" Target="http://www.job-applications.com/" TargetMode="External"/><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job-applications.com/resources/lesson-plans/" TargetMode="Externa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www.job-applications.com/" TargetMode="External"/><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job-applications.com/resources/lesson-plans/" TargetMode="Externa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job-applications.com/" TargetMode="External"/><Relationship Id="rId1" Type="http://schemas.openxmlformats.org/officeDocument/2006/relationships/slideMaster" Target="../slideMasters/slideMaster1.xml"/><Relationship Id="rId4" Type="http://schemas.openxmlformats.org/officeDocument/2006/relationships/hyperlink" Target="http://www.job-applications.com/resources/lesson-plans/" TargetMode="External"/></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www.job-applications.com/" TargetMode="External"/><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job-applications.com/resources/lesson-plans/" TargetMode="Externa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www.job-applications.com/" TargetMode="External"/><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job-applications.com/resources/lesson-plans/" TargetMode="Externa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a:prstGeom prst="rect">
            <a:avLst/>
          </a:prstGeom>
        </p:spPr>
        <p:txBody>
          <a:bodyPr anchor="t"/>
          <a:lstStyle>
            <a:lvl1pPr algn="l">
              <a:defRPr b="0" i="0">
                <a:solidFill>
                  <a:schemeClr val="bg1"/>
                </a:solidFill>
              </a:defRPr>
            </a:lvl1pPr>
          </a:lstStyle>
          <a:p>
            <a:fld id="{1E700B27-DE4C-4B9E-BB11-B9027034A00F}" type="datetimeFigureOut">
              <a:rPr lang="en-US" dirty="0"/>
              <a:pPr/>
              <a:t>2/18/2025</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pic>
        <p:nvPicPr>
          <p:cNvPr id="17" name="Picture 16">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610722" y="6429465"/>
            <a:ext cx="1992379" cy="448345"/>
          </a:xfrm>
          <a:prstGeom prst="rect">
            <a:avLst/>
          </a:prstGeom>
        </p:spPr>
      </p:pic>
      <p:sp>
        <p:nvSpPr>
          <p:cNvPr id="18" name="Rectangle 17"/>
          <p:cNvSpPr/>
          <p:nvPr userDrawn="1"/>
        </p:nvSpPr>
        <p:spPr>
          <a:xfrm>
            <a:off x="8366657" y="6600811"/>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5"/>
              </a:rPr>
              <a:t>http://www.job-applications.com/resources/lesson-plans/</a:t>
            </a:r>
            <a:endParaRPr lang="en-US" sz="1200" dirty="0">
              <a:latin typeface="Calibri" pitchFamily="34" charset="0"/>
            </a:endParaRPr>
          </a:p>
        </p:txBody>
      </p:sp>
      <p:sp>
        <p:nvSpPr>
          <p:cNvPr id="19" name="Rectangle 18"/>
          <p:cNvSpPr/>
          <p:nvPr userDrawn="1"/>
        </p:nvSpPr>
        <p:spPr>
          <a:xfrm>
            <a:off x="522988" y="6600810"/>
            <a:ext cx="1883849" cy="215444"/>
          </a:xfrm>
          <a:prstGeom prst="rect">
            <a:avLst/>
          </a:prstGeom>
        </p:spPr>
        <p:txBody>
          <a:bodyPr wrap="none">
            <a:spAutoFit/>
          </a:bodyPr>
          <a:lstStyle/>
          <a:p>
            <a:r>
              <a:rPr lang="en-US" sz="800" kern="1200" dirty="0">
                <a:solidFill>
                  <a:schemeClr val="tx1"/>
                </a:solidFill>
                <a:effectLst/>
                <a:latin typeface="+mn-lt"/>
                <a:ea typeface="+mn-ea"/>
                <a:cs typeface="+mn-cs"/>
              </a:rPr>
              <a:t>©Copyright Job-Applications.com</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pic>
        <p:nvPicPr>
          <p:cNvPr id="20" name="Picture 19">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610722" y="6429465"/>
            <a:ext cx="1992379" cy="448345"/>
          </a:xfrm>
          <a:prstGeom prst="rect">
            <a:avLst/>
          </a:prstGeom>
        </p:spPr>
      </p:pic>
      <p:sp>
        <p:nvSpPr>
          <p:cNvPr id="21" name="Rectangle 20"/>
          <p:cNvSpPr/>
          <p:nvPr userDrawn="1"/>
        </p:nvSpPr>
        <p:spPr>
          <a:xfrm>
            <a:off x="8366657" y="6600811"/>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5"/>
              </a:rPr>
              <a:t>http://www.job-applications.com/resources/lesson-plans/</a:t>
            </a:r>
            <a:endParaRPr lang="en-US" sz="1200" dirty="0">
              <a:latin typeface="Calibri" pitchFamily="34" charset="0"/>
            </a:endParaRPr>
          </a:p>
        </p:txBody>
      </p:sp>
      <p:sp>
        <p:nvSpPr>
          <p:cNvPr id="22" name="Rectangle 21"/>
          <p:cNvSpPr/>
          <p:nvPr userDrawn="1"/>
        </p:nvSpPr>
        <p:spPr>
          <a:xfrm>
            <a:off x="522988" y="6600810"/>
            <a:ext cx="2137124" cy="215444"/>
          </a:xfrm>
          <a:prstGeom prst="rect">
            <a:avLst/>
          </a:prstGeom>
        </p:spPr>
        <p:txBody>
          <a:bodyPr wrap="none">
            <a:spAutoFit/>
          </a:bodyPr>
          <a:lstStyle/>
          <a:p>
            <a:r>
              <a:rPr lang="en-US" sz="800" kern="1200" dirty="0">
                <a:solidFill>
                  <a:schemeClr val="tx1"/>
                </a:solidFill>
                <a:effectLst/>
                <a:latin typeface="+mn-lt"/>
                <a:ea typeface="+mn-ea"/>
                <a:cs typeface="+mn-cs"/>
              </a:rPr>
              <a:t>©Copyright 2015 Job-Applications.com</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9" name="Picture 18">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290453" y="6322895"/>
            <a:ext cx="2057116" cy="462913"/>
          </a:xfrm>
          <a:prstGeom prst="rect">
            <a:avLst/>
          </a:prstGeom>
        </p:spPr>
      </p:pic>
      <p:sp>
        <p:nvSpPr>
          <p:cNvPr id="20" name="Rectangle 19"/>
          <p:cNvSpPr/>
          <p:nvPr userDrawn="1"/>
        </p:nvSpPr>
        <p:spPr>
          <a:xfrm>
            <a:off x="8366657" y="6554352"/>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5"/>
              </a:rPr>
              <a:t>http://www.job-applications.com/resources/lesson-plans/</a:t>
            </a:r>
            <a:endParaRPr lang="en-US" sz="1200" dirty="0">
              <a:latin typeface="Calibri" pitchFamily="34" charset="0"/>
            </a:endParaRPr>
          </a:p>
        </p:txBody>
      </p:sp>
      <p:sp>
        <p:nvSpPr>
          <p:cNvPr id="21" name="Rectangle 20"/>
          <p:cNvSpPr/>
          <p:nvPr userDrawn="1"/>
        </p:nvSpPr>
        <p:spPr>
          <a:xfrm>
            <a:off x="522988" y="6477407"/>
            <a:ext cx="2137124" cy="215444"/>
          </a:xfrm>
          <a:prstGeom prst="rect">
            <a:avLst/>
          </a:prstGeom>
        </p:spPr>
        <p:txBody>
          <a:bodyPr wrap="none">
            <a:spAutoFit/>
          </a:bodyPr>
          <a:lstStyle/>
          <a:p>
            <a:r>
              <a:rPr lang="en-US" sz="800" kern="1200" dirty="0">
                <a:solidFill>
                  <a:schemeClr val="tx1"/>
                </a:solidFill>
                <a:effectLst/>
                <a:latin typeface="+mn-lt"/>
                <a:ea typeface="+mn-ea"/>
                <a:cs typeface="+mn-cs"/>
              </a:rPr>
              <a:t>©Copyright 2015 Job-Applications.com</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
              </a:t>
            </a: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22" name="Picture 21">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290453" y="6322895"/>
            <a:ext cx="2057116" cy="462913"/>
          </a:xfrm>
          <a:prstGeom prst="rect">
            <a:avLst/>
          </a:prstGeom>
        </p:spPr>
      </p:pic>
      <p:sp>
        <p:nvSpPr>
          <p:cNvPr id="25" name="Rectangle 24"/>
          <p:cNvSpPr/>
          <p:nvPr userDrawn="1"/>
        </p:nvSpPr>
        <p:spPr>
          <a:xfrm>
            <a:off x="8366657" y="6554352"/>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5"/>
              </a:rPr>
              <a:t>http://www.job-applications.com/resources/lesson-plans/</a:t>
            </a:r>
            <a:endParaRPr lang="en-US" sz="1200" dirty="0">
              <a:latin typeface="Calibri" pitchFamily="34" charset="0"/>
            </a:endParaRPr>
          </a:p>
        </p:txBody>
      </p:sp>
      <p:sp>
        <p:nvSpPr>
          <p:cNvPr id="26" name="Rectangle 25"/>
          <p:cNvSpPr/>
          <p:nvPr userDrawn="1"/>
        </p:nvSpPr>
        <p:spPr>
          <a:xfrm>
            <a:off x="522988" y="6477407"/>
            <a:ext cx="2137124" cy="215444"/>
          </a:xfrm>
          <a:prstGeom prst="rect">
            <a:avLst/>
          </a:prstGeom>
        </p:spPr>
        <p:txBody>
          <a:bodyPr wrap="none">
            <a:spAutoFit/>
          </a:bodyPr>
          <a:lstStyle/>
          <a:p>
            <a:r>
              <a:rPr lang="en-US" sz="800" kern="1200" dirty="0">
                <a:solidFill>
                  <a:schemeClr val="tx1"/>
                </a:solidFill>
                <a:effectLst/>
                <a:latin typeface="+mn-lt"/>
                <a:ea typeface="+mn-ea"/>
                <a:cs typeface="+mn-cs"/>
              </a:rPr>
              <a:t>©Copyright 2015 Job-Applications.com</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9" name="Picture 18">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290453" y="6322895"/>
            <a:ext cx="2057116" cy="462913"/>
          </a:xfrm>
          <a:prstGeom prst="rect">
            <a:avLst/>
          </a:prstGeom>
        </p:spPr>
      </p:pic>
      <p:sp>
        <p:nvSpPr>
          <p:cNvPr id="20" name="Rectangle 19"/>
          <p:cNvSpPr/>
          <p:nvPr userDrawn="1"/>
        </p:nvSpPr>
        <p:spPr>
          <a:xfrm>
            <a:off x="8366657" y="6554352"/>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5"/>
              </a:rPr>
              <a:t>http://www.job-applications.com/resources/lesson-plans/</a:t>
            </a:r>
            <a:endParaRPr lang="en-US" sz="1200" dirty="0">
              <a:latin typeface="Calibri" pitchFamily="34" charset="0"/>
            </a:endParaRPr>
          </a:p>
        </p:txBody>
      </p:sp>
      <p:sp>
        <p:nvSpPr>
          <p:cNvPr id="21" name="Rectangle 20"/>
          <p:cNvSpPr/>
          <p:nvPr userDrawn="1"/>
        </p:nvSpPr>
        <p:spPr>
          <a:xfrm>
            <a:off x="522988" y="6477407"/>
            <a:ext cx="2137124" cy="215444"/>
          </a:xfrm>
          <a:prstGeom prst="rect">
            <a:avLst/>
          </a:prstGeom>
        </p:spPr>
        <p:txBody>
          <a:bodyPr wrap="none">
            <a:spAutoFit/>
          </a:bodyPr>
          <a:lstStyle/>
          <a:p>
            <a:r>
              <a:rPr lang="en-US" sz="800" kern="1200" dirty="0">
                <a:solidFill>
                  <a:schemeClr val="tx1"/>
                </a:solidFill>
                <a:effectLst/>
                <a:latin typeface="+mn-lt"/>
                <a:ea typeface="+mn-ea"/>
                <a:cs typeface="+mn-cs"/>
              </a:rPr>
              <a:t>©Copyright 2015 Job-Applications.com</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20" name="Picture 19">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290453" y="6322895"/>
            <a:ext cx="2057116" cy="462913"/>
          </a:xfrm>
          <a:prstGeom prst="rect">
            <a:avLst/>
          </a:prstGeom>
        </p:spPr>
      </p:pic>
      <p:sp>
        <p:nvSpPr>
          <p:cNvPr id="21" name="Rectangle 20"/>
          <p:cNvSpPr/>
          <p:nvPr userDrawn="1"/>
        </p:nvSpPr>
        <p:spPr>
          <a:xfrm>
            <a:off x="8366657" y="6554352"/>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5"/>
              </a:rPr>
              <a:t>http://www.job-applications.com/resources/lesson-plans/</a:t>
            </a:r>
            <a:endParaRPr lang="en-US" sz="1200" dirty="0">
              <a:latin typeface="Calibri" pitchFamily="34" charset="0"/>
            </a:endParaRPr>
          </a:p>
        </p:txBody>
      </p:sp>
      <p:sp>
        <p:nvSpPr>
          <p:cNvPr id="22" name="Rectangle 21"/>
          <p:cNvSpPr/>
          <p:nvPr userDrawn="1"/>
        </p:nvSpPr>
        <p:spPr>
          <a:xfrm>
            <a:off x="522988" y="6477407"/>
            <a:ext cx="1883849" cy="215444"/>
          </a:xfrm>
          <a:prstGeom prst="rect">
            <a:avLst/>
          </a:prstGeom>
        </p:spPr>
        <p:txBody>
          <a:bodyPr wrap="none">
            <a:spAutoFit/>
          </a:bodyPr>
          <a:lstStyle/>
          <a:p>
            <a:r>
              <a:rPr lang="en-US" sz="800" kern="1200" dirty="0">
                <a:solidFill>
                  <a:schemeClr val="tx1"/>
                </a:solidFill>
                <a:effectLst/>
                <a:latin typeface="+mn-lt"/>
                <a:ea typeface="+mn-ea"/>
                <a:cs typeface="+mn-cs"/>
              </a:rPr>
              <a:t>©Copyright Job-Applications.com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20" name="Picture 19">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290453" y="6370092"/>
            <a:ext cx="2057116" cy="462913"/>
          </a:xfrm>
          <a:prstGeom prst="rect">
            <a:avLst/>
          </a:prstGeom>
        </p:spPr>
      </p:pic>
      <p:sp>
        <p:nvSpPr>
          <p:cNvPr id="21" name="Rectangle 20"/>
          <p:cNvSpPr/>
          <p:nvPr userDrawn="1"/>
        </p:nvSpPr>
        <p:spPr>
          <a:xfrm>
            <a:off x="8366657" y="6601549"/>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5"/>
              </a:rPr>
              <a:t>http://www.job-applications.com/resources/lesson-plans/</a:t>
            </a:r>
            <a:endParaRPr lang="en-US" sz="1200" dirty="0">
              <a:latin typeface="Calibri" pitchFamily="34" charset="0"/>
            </a:endParaRPr>
          </a:p>
        </p:txBody>
      </p:sp>
      <p:sp>
        <p:nvSpPr>
          <p:cNvPr id="22" name="Rectangle 21"/>
          <p:cNvSpPr/>
          <p:nvPr userDrawn="1"/>
        </p:nvSpPr>
        <p:spPr>
          <a:xfrm>
            <a:off x="522988" y="6524604"/>
            <a:ext cx="1883849" cy="215444"/>
          </a:xfrm>
          <a:prstGeom prst="rect">
            <a:avLst/>
          </a:prstGeom>
        </p:spPr>
        <p:txBody>
          <a:bodyPr wrap="none">
            <a:spAutoFit/>
          </a:bodyPr>
          <a:lstStyle/>
          <a:p>
            <a:r>
              <a:rPr lang="en-US" sz="800" kern="1200" dirty="0">
                <a:solidFill>
                  <a:schemeClr val="tx1"/>
                </a:solidFill>
                <a:effectLst/>
                <a:latin typeface="+mn-lt"/>
                <a:ea typeface="+mn-ea"/>
                <a:cs typeface="+mn-cs"/>
              </a:rPr>
              <a:t>©Copyright Job-Applications.com</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pic>
        <p:nvPicPr>
          <p:cNvPr id="6" name="Picture 5">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99885" y="6356985"/>
            <a:ext cx="1992379" cy="448345"/>
          </a:xfrm>
          <a:prstGeom prst="rect">
            <a:avLst/>
          </a:prstGeom>
        </p:spPr>
      </p:pic>
      <p:sp>
        <p:nvSpPr>
          <p:cNvPr id="8" name="Rectangle 7"/>
          <p:cNvSpPr/>
          <p:nvPr userDrawn="1"/>
        </p:nvSpPr>
        <p:spPr>
          <a:xfrm>
            <a:off x="8255820" y="6528331"/>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4"/>
              </a:rPr>
              <a:t>http://www.job-applications.com/resources/lesson-plans/</a:t>
            </a:r>
            <a:endParaRPr lang="en-US" sz="1200" dirty="0">
              <a:latin typeface="Calibri" pitchFamily="34" charset="0"/>
            </a:endParaRPr>
          </a:p>
        </p:txBody>
      </p:sp>
      <p:sp>
        <p:nvSpPr>
          <p:cNvPr id="9" name="Rectangle 8"/>
          <p:cNvSpPr/>
          <p:nvPr userDrawn="1"/>
        </p:nvSpPr>
        <p:spPr>
          <a:xfrm>
            <a:off x="412151" y="6528330"/>
            <a:ext cx="1883849" cy="215444"/>
          </a:xfrm>
          <a:prstGeom prst="rect">
            <a:avLst/>
          </a:prstGeom>
        </p:spPr>
        <p:txBody>
          <a:bodyPr wrap="none">
            <a:spAutoFit/>
          </a:bodyPr>
          <a:lstStyle/>
          <a:p>
            <a:r>
              <a:rPr lang="en-US" sz="800" kern="1200" dirty="0">
                <a:solidFill>
                  <a:schemeClr val="tx1"/>
                </a:solidFill>
                <a:effectLst/>
                <a:latin typeface="+mn-lt"/>
                <a:ea typeface="+mn-ea"/>
                <a:cs typeface="+mn-cs"/>
              </a:rPr>
              <a:t>©Copyright Job-Applications.com</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120457"/>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pic>
        <p:nvPicPr>
          <p:cNvPr id="21" name="Picture 20">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124415" y="6492184"/>
            <a:ext cx="2143974" cy="482459"/>
          </a:xfrm>
          <a:prstGeom prst="rect">
            <a:avLst/>
          </a:prstGeom>
        </p:spPr>
      </p:pic>
      <p:sp>
        <p:nvSpPr>
          <p:cNvPr id="22" name="Rectangle 21"/>
          <p:cNvSpPr/>
          <p:nvPr userDrawn="1"/>
        </p:nvSpPr>
        <p:spPr>
          <a:xfrm>
            <a:off x="8295796" y="6611778"/>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5"/>
              </a:rPr>
              <a:t>http://www.job-applications.com/resources/lesson-plans/</a:t>
            </a:r>
            <a:endParaRPr lang="en-US" sz="1200" dirty="0">
              <a:latin typeface="Calibri" pitchFamily="34" charset="0"/>
            </a:endParaRPr>
          </a:p>
        </p:txBody>
      </p:sp>
      <p:sp>
        <p:nvSpPr>
          <p:cNvPr id="23" name="Rectangle 22"/>
          <p:cNvSpPr/>
          <p:nvPr userDrawn="1"/>
        </p:nvSpPr>
        <p:spPr>
          <a:xfrm>
            <a:off x="522988" y="6717314"/>
            <a:ext cx="1883849" cy="215444"/>
          </a:xfrm>
          <a:prstGeom prst="rect">
            <a:avLst/>
          </a:prstGeom>
        </p:spPr>
        <p:txBody>
          <a:bodyPr wrap="none">
            <a:spAutoFit/>
          </a:bodyPr>
          <a:lstStyle/>
          <a:p>
            <a:r>
              <a:rPr lang="en-US" sz="800" kern="1200" dirty="0">
                <a:solidFill>
                  <a:schemeClr val="tx1"/>
                </a:solidFill>
                <a:effectLst/>
                <a:latin typeface="+mn-lt"/>
                <a:ea typeface="+mn-ea"/>
                <a:cs typeface="+mn-cs"/>
              </a:rPr>
              <a:t>©Copyright Job-Applications.com</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pic>
        <p:nvPicPr>
          <p:cNvPr id="21" name="Picture 20">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610722" y="6389600"/>
            <a:ext cx="1992379" cy="448345"/>
          </a:xfrm>
          <a:prstGeom prst="rect">
            <a:avLst/>
          </a:prstGeom>
        </p:spPr>
      </p:pic>
      <p:sp>
        <p:nvSpPr>
          <p:cNvPr id="22" name="Rectangle 21"/>
          <p:cNvSpPr/>
          <p:nvPr userDrawn="1"/>
        </p:nvSpPr>
        <p:spPr>
          <a:xfrm>
            <a:off x="8366657" y="6462310"/>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5"/>
              </a:rPr>
              <a:t>http://www.job-applications.com/resources/lesson-plans/</a:t>
            </a:r>
            <a:endParaRPr lang="en-US" sz="1200" dirty="0">
              <a:latin typeface="Calibri" pitchFamily="34" charset="0"/>
            </a:endParaRPr>
          </a:p>
        </p:txBody>
      </p:sp>
      <p:sp>
        <p:nvSpPr>
          <p:cNvPr id="23" name="Rectangle 22"/>
          <p:cNvSpPr/>
          <p:nvPr userDrawn="1"/>
        </p:nvSpPr>
        <p:spPr>
          <a:xfrm>
            <a:off x="522988" y="6506050"/>
            <a:ext cx="2137124" cy="215444"/>
          </a:xfrm>
          <a:prstGeom prst="rect">
            <a:avLst/>
          </a:prstGeom>
        </p:spPr>
        <p:txBody>
          <a:bodyPr wrap="none">
            <a:spAutoFit/>
          </a:bodyPr>
          <a:lstStyle/>
          <a:p>
            <a:r>
              <a:rPr lang="en-US" sz="800" kern="1200" dirty="0">
                <a:solidFill>
                  <a:schemeClr val="tx1"/>
                </a:solidFill>
                <a:effectLst/>
                <a:latin typeface="+mn-lt"/>
                <a:ea typeface="+mn-ea"/>
                <a:cs typeface="+mn-cs"/>
              </a:rPr>
              <a:t>©Copyright 2015 Job-Applications.com</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hyperlink" Target="http://www.job-application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www.job-applications.com/resources/lesson-plan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r>
              <a:rPr lang="en-US" dirty="0"/>
              <a:t>
              </a:t>
            </a: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dirty="0"/>
              <a:pPr/>
              <a:t>‹#›</a:t>
            </a:fld>
            <a:endParaRPr lang="en-US" dirty="0"/>
          </a:p>
        </p:txBody>
      </p:sp>
      <p:pic>
        <p:nvPicPr>
          <p:cNvPr id="8" name="Picture 7">
            <a:hlinkClick r:id="rId20"/>
          </p:cNvPr>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5041753" y="6369354"/>
            <a:ext cx="2143974" cy="482459"/>
          </a:xfrm>
          <a:prstGeom prst="rect">
            <a:avLst/>
          </a:prstGeom>
        </p:spPr>
      </p:pic>
      <p:sp>
        <p:nvSpPr>
          <p:cNvPr id="7" name="Rectangle 6"/>
          <p:cNvSpPr/>
          <p:nvPr userDrawn="1"/>
        </p:nvSpPr>
        <p:spPr>
          <a:xfrm>
            <a:off x="8366657" y="6554352"/>
            <a:ext cx="3825343" cy="276999"/>
          </a:xfrm>
          <a:prstGeom prst="rect">
            <a:avLst/>
          </a:prstGeom>
        </p:spPr>
        <p:txBody>
          <a:bodyPr wrap="none">
            <a:spAutoFit/>
          </a:bodyPr>
          <a:lstStyle/>
          <a:p>
            <a:r>
              <a:rPr lang="en-US" sz="1200" b="0" i="0" kern="1200" dirty="0">
                <a:solidFill>
                  <a:schemeClr val="tx1"/>
                </a:solidFill>
                <a:effectLst/>
                <a:latin typeface="Calibri" pitchFamily="34" charset="0"/>
                <a:ea typeface="+mn-ea"/>
                <a:cs typeface="+mn-cs"/>
                <a:hlinkClick r:id="rId22"/>
              </a:rPr>
              <a:t>http://www.job-applications.com/resources/lesson-plans/</a:t>
            </a:r>
            <a:endParaRPr lang="en-US" sz="1200" dirty="0">
              <a:latin typeface="Calibri" pitchFamily="34" charset="0"/>
            </a:endParaRPr>
          </a:p>
        </p:txBody>
      </p:sp>
      <p:sp>
        <p:nvSpPr>
          <p:cNvPr id="10" name="Rectangle 9"/>
          <p:cNvSpPr/>
          <p:nvPr userDrawn="1"/>
        </p:nvSpPr>
        <p:spPr>
          <a:xfrm>
            <a:off x="522988" y="6477407"/>
            <a:ext cx="1883849" cy="215444"/>
          </a:xfrm>
          <a:prstGeom prst="rect">
            <a:avLst/>
          </a:prstGeom>
        </p:spPr>
        <p:txBody>
          <a:bodyPr wrap="none">
            <a:spAutoFit/>
          </a:bodyPr>
          <a:lstStyle/>
          <a:p>
            <a:r>
              <a:rPr lang="en-US" sz="800" kern="1200" dirty="0">
                <a:solidFill>
                  <a:schemeClr val="tx1"/>
                </a:solidFill>
                <a:effectLst/>
                <a:latin typeface="+mn-lt"/>
                <a:ea typeface="+mn-ea"/>
                <a:cs typeface="+mn-cs"/>
              </a:rPr>
              <a:t>©Copyright Job-Applications.com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wgs3pkwbRhQ?feature=oembe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700" dirty="0"/>
              <a:t>Successfully Navigating the Job Hunt</a:t>
            </a: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1466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 Getting a "Job" to prepare for a Career</a:t>
            </a:r>
          </a:p>
        </p:txBody>
      </p:sp>
      <p:sp>
        <p:nvSpPr>
          <p:cNvPr id="3" name="Content Placeholder 2"/>
          <p:cNvSpPr>
            <a:spLocks noGrp="1"/>
          </p:cNvSpPr>
          <p:nvPr>
            <p:ph idx="1"/>
          </p:nvPr>
        </p:nvSpPr>
        <p:spPr/>
        <p:txBody>
          <a:bodyPr/>
          <a:lstStyle/>
          <a:p>
            <a:r>
              <a:rPr lang="en-US" dirty="0"/>
              <a:t>Go to google classroom and complete the assignment </a:t>
            </a:r>
            <a:r>
              <a:rPr lang="en-US" b="0" i="0" dirty="0">
                <a:solidFill>
                  <a:srgbClr val="202124"/>
                </a:solidFill>
                <a:effectLst/>
                <a:latin typeface="Google Sans"/>
              </a:rPr>
              <a:t>Getting a "Job" to prepare for a Career</a:t>
            </a:r>
            <a:endParaRPr lang="en-US" dirty="0"/>
          </a:p>
        </p:txBody>
      </p:sp>
    </p:spTree>
    <p:extLst>
      <p:ext uri="{BB962C8B-B14F-4D97-AF65-F5344CB8AC3E}">
        <p14:creationId xmlns:p14="http://schemas.microsoft.com/office/powerpoint/2010/main" val="1804328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24055-608B-4081-A322-C032198F3E16}"/>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06078B53-38D3-4DAC-9C08-D59CB9FFD156}"/>
              </a:ext>
            </a:extLst>
          </p:cNvPr>
          <p:cNvSpPr>
            <a:spLocks noGrp="1"/>
          </p:cNvSpPr>
          <p:nvPr>
            <p:ph idx="1"/>
          </p:nvPr>
        </p:nvSpPr>
        <p:spPr/>
        <p:txBody>
          <a:bodyPr/>
          <a:lstStyle/>
          <a:p>
            <a:r>
              <a:rPr lang="en-US" dirty="0"/>
              <a:t>Steps to getting a Job</a:t>
            </a:r>
          </a:p>
          <a:p>
            <a:r>
              <a:rPr lang="en-US" dirty="0"/>
              <a:t>Completing a Resume</a:t>
            </a:r>
          </a:p>
          <a:p>
            <a:endParaRPr lang="en-US" dirty="0"/>
          </a:p>
          <a:p>
            <a:endParaRPr lang="en-US" dirty="0"/>
          </a:p>
        </p:txBody>
      </p:sp>
    </p:spTree>
    <p:extLst>
      <p:ext uri="{BB962C8B-B14F-4D97-AF65-F5344CB8AC3E}">
        <p14:creationId xmlns:p14="http://schemas.microsoft.com/office/powerpoint/2010/main" val="4275702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CB266-B3FD-4231-B668-391DFF5CD41E}"/>
              </a:ext>
            </a:extLst>
          </p:cNvPr>
          <p:cNvSpPr>
            <a:spLocks noGrp="1"/>
          </p:cNvSpPr>
          <p:nvPr>
            <p:ph type="title"/>
          </p:nvPr>
        </p:nvSpPr>
        <p:spPr/>
        <p:txBody>
          <a:bodyPr/>
          <a:lstStyle/>
          <a:p>
            <a:r>
              <a:rPr lang="en-US" dirty="0"/>
              <a:t>What is  a Job</a:t>
            </a:r>
          </a:p>
        </p:txBody>
      </p:sp>
      <p:sp>
        <p:nvSpPr>
          <p:cNvPr id="3" name="Content Placeholder 2">
            <a:extLst>
              <a:ext uri="{FF2B5EF4-FFF2-40B4-BE49-F238E27FC236}">
                <a16:creationId xmlns:a16="http://schemas.microsoft.com/office/drawing/2014/main" id="{0E708F44-9072-4268-9E51-F8648C450E1D}"/>
              </a:ext>
            </a:extLst>
          </p:cNvPr>
          <p:cNvSpPr>
            <a:spLocks noGrp="1"/>
          </p:cNvSpPr>
          <p:nvPr>
            <p:ph idx="1"/>
          </p:nvPr>
        </p:nvSpPr>
        <p:spPr/>
        <p:txBody>
          <a:bodyPr/>
          <a:lstStyle/>
          <a:p>
            <a:r>
              <a:rPr lang="en-US" altLang="en-US" sz="2800" b="1" dirty="0">
                <a:solidFill>
                  <a:srgbClr val="FF0000"/>
                </a:solidFill>
              </a:rPr>
              <a:t>Job</a:t>
            </a:r>
            <a:r>
              <a:rPr lang="en-US" altLang="en-US" sz="2800" dirty="0"/>
              <a:t>:  Position obtained mainly to earn money (in high school/college)</a:t>
            </a:r>
          </a:p>
          <a:p>
            <a:pPr lvl="1"/>
            <a:r>
              <a:rPr lang="en-US" altLang="en-US" sz="2800" dirty="0"/>
              <a:t>Example: Grocery Store Attendant,  waiter</a:t>
            </a:r>
          </a:p>
          <a:p>
            <a:pPr lvl="1"/>
            <a:r>
              <a:rPr lang="en-US" altLang="en-US" sz="2800" dirty="0"/>
              <a:t>In high school should get a job that helps you earn money, gain work experience, or experience toward your career choice</a:t>
            </a:r>
          </a:p>
          <a:p>
            <a:endParaRPr lang="en-US" dirty="0"/>
          </a:p>
        </p:txBody>
      </p:sp>
    </p:spTree>
    <p:extLst>
      <p:ext uri="{BB962C8B-B14F-4D97-AF65-F5344CB8AC3E}">
        <p14:creationId xmlns:p14="http://schemas.microsoft.com/office/powerpoint/2010/main" val="3270089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FF31C-6DCD-478E-A568-A25838D74B9A}"/>
              </a:ext>
            </a:extLst>
          </p:cNvPr>
          <p:cNvSpPr>
            <a:spLocks noGrp="1"/>
          </p:cNvSpPr>
          <p:nvPr>
            <p:ph type="title"/>
          </p:nvPr>
        </p:nvSpPr>
        <p:spPr/>
        <p:txBody>
          <a:bodyPr/>
          <a:lstStyle/>
          <a:p>
            <a:r>
              <a:rPr lang="en-US" dirty="0"/>
              <a:t>How do I get a job without </a:t>
            </a:r>
            <a:r>
              <a:rPr lang="en-US"/>
              <a:t>Exerpience</a:t>
            </a:r>
          </a:p>
        </p:txBody>
      </p:sp>
      <p:pic>
        <p:nvPicPr>
          <p:cNvPr id="4" name="Online Media 3" title="How to find a job with NO WORK EXPERIENCE - How to find a job [Part 3]">
            <a:hlinkClick r:id="" action="ppaction://media"/>
            <a:extLst>
              <a:ext uri="{FF2B5EF4-FFF2-40B4-BE49-F238E27FC236}">
                <a16:creationId xmlns:a16="http://schemas.microsoft.com/office/drawing/2014/main" id="{CE0CA40A-07B8-44F1-BBAF-72AAEC0A928F}"/>
              </a:ext>
            </a:extLst>
          </p:cNvPr>
          <p:cNvPicPr>
            <a:picLocks noGrp="1" noRot="1" noChangeAspect="1"/>
          </p:cNvPicPr>
          <p:nvPr>
            <p:ph idx="1"/>
            <a:videoFile r:link="rId1"/>
          </p:nvPr>
        </p:nvPicPr>
        <p:blipFill>
          <a:blip r:embed="rId3"/>
          <a:stretch>
            <a:fillRect/>
          </a:stretch>
        </p:blipFill>
        <p:spPr>
          <a:xfrm>
            <a:off x="2048757" y="1952976"/>
            <a:ext cx="6989483" cy="3931356"/>
          </a:xfrm>
          <a:prstGeom prst="rect">
            <a:avLst/>
          </a:prstGeom>
        </p:spPr>
      </p:pic>
    </p:spTree>
    <p:extLst>
      <p:ext uri="{BB962C8B-B14F-4D97-AF65-F5344CB8AC3E}">
        <p14:creationId xmlns:p14="http://schemas.microsoft.com/office/powerpoint/2010/main" val="16040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7842D-70CE-4BFD-BC1D-85F151EBF304}"/>
              </a:ext>
            </a:extLst>
          </p:cNvPr>
          <p:cNvSpPr>
            <a:spLocks noGrp="1"/>
          </p:cNvSpPr>
          <p:nvPr>
            <p:ph type="title"/>
          </p:nvPr>
        </p:nvSpPr>
        <p:spPr/>
        <p:txBody>
          <a:bodyPr/>
          <a:lstStyle/>
          <a:p>
            <a:r>
              <a:rPr lang="en-US" dirty="0"/>
              <a:t>Steps for Getting a “Job”</a:t>
            </a:r>
          </a:p>
        </p:txBody>
      </p:sp>
      <p:sp>
        <p:nvSpPr>
          <p:cNvPr id="3" name="Content Placeholder 2">
            <a:extLst>
              <a:ext uri="{FF2B5EF4-FFF2-40B4-BE49-F238E27FC236}">
                <a16:creationId xmlns:a16="http://schemas.microsoft.com/office/drawing/2014/main" id="{06771104-642A-4263-A50E-8BA41BC658E8}"/>
              </a:ext>
            </a:extLst>
          </p:cNvPr>
          <p:cNvSpPr>
            <a:spLocks noGrp="1"/>
          </p:cNvSpPr>
          <p:nvPr>
            <p:ph idx="1"/>
          </p:nvPr>
        </p:nvSpPr>
        <p:spPr/>
        <p:txBody>
          <a:bodyPr/>
          <a:lstStyle/>
          <a:p>
            <a:pPr algn="l">
              <a:buFont typeface="+mj-lt"/>
              <a:buAutoNum type="arabicPeriod"/>
            </a:pPr>
            <a:r>
              <a:rPr lang="en-US" sz="2400" b="0" i="0" dirty="0">
                <a:solidFill>
                  <a:srgbClr val="595959"/>
                </a:solidFill>
                <a:effectLst/>
                <a:latin typeface="Helvetica Neue"/>
              </a:rPr>
              <a:t>Searching for job openings</a:t>
            </a:r>
          </a:p>
          <a:p>
            <a:pPr algn="l">
              <a:buFont typeface="+mj-lt"/>
              <a:buAutoNum type="arabicPeriod"/>
            </a:pPr>
            <a:r>
              <a:rPr lang="en-US" sz="2400" b="0" i="0" dirty="0">
                <a:solidFill>
                  <a:srgbClr val="595959"/>
                </a:solidFill>
                <a:effectLst/>
                <a:latin typeface="Helvetica Neue"/>
              </a:rPr>
              <a:t>Preparing a resume and cover letter</a:t>
            </a:r>
          </a:p>
          <a:p>
            <a:pPr algn="l">
              <a:buFont typeface="+mj-lt"/>
              <a:buAutoNum type="arabicPeriod"/>
            </a:pPr>
            <a:r>
              <a:rPr lang="en-US" sz="2400" b="0" i="0" dirty="0">
                <a:solidFill>
                  <a:srgbClr val="595959"/>
                </a:solidFill>
                <a:effectLst/>
                <a:latin typeface="Helvetica Neue"/>
              </a:rPr>
              <a:t>Submit an application</a:t>
            </a:r>
          </a:p>
          <a:p>
            <a:pPr algn="l">
              <a:buFont typeface="+mj-lt"/>
              <a:buAutoNum type="arabicPeriod"/>
            </a:pPr>
            <a:r>
              <a:rPr lang="en-US" sz="2400" b="0" i="0" dirty="0">
                <a:solidFill>
                  <a:srgbClr val="595959"/>
                </a:solidFill>
                <a:effectLst/>
                <a:latin typeface="Helvetica Neue"/>
              </a:rPr>
              <a:t>Interviewing</a:t>
            </a:r>
          </a:p>
          <a:p>
            <a:pPr algn="l">
              <a:buFont typeface="+mj-lt"/>
              <a:buAutoNum type="arabicPeriod"/>
            </a:pPr>
            <a:r>
              <a:rPr lang="en-US" sz="2400" b="0" i="0" dirty="0">
                <a:solidFill>
                  <a:srgbClr val="595959"/>
                </a:solidFill>
                <a:effectLst/>
                <a:latin typeface="Helvetica Neue"/>
              </a:rPr>
              <a:t>Background/ Reference checks</a:t>
            </a:r>
          </a:p>
          <a:p>
            <a:pPr algn="l">
              <a:buFont typeface="+mj-lt"/>
              <a:buAutoNum type="arabicPeriod"/>
            </a:pPr>
            <a:r>
              <a:rPr lang="en-US" sz="2400" b="0" i="0" dirty="0">
                <a:solidFill>
                  <a:srgbClr val="595959"/>
                </a:solidFill>
                <a:effectLst/>
                <a:latin typeface="Helvetica Neue"/>
              </a:rPr>
              <a:t>The job offer</a:t>
            </a:r>
          </a:p>
          <a:p>
            <a:endParaRPr lang="en-US" dirty="0"/>
          </a:p>
        </p:txBody>
      </p:sp>
    </p:spTree>
    <p:extLst>
      <p:ext uri="{BB962C8B-B14F-4D97-AF65-F5344CB8AC3E}">
        <p14:creationId xmlns:p14="http://schemas.microsoft.com/office/powerpoint/2010/main" val="1457162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2"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 Young Job Seekers Make</a:t>
            </a:r>
          </a:p>
        </p:txBody>
      </p:sp>
      <p:sp>
        <p:nvSpPr>
          <p:cNvPr id="3" name="Content Placeholder 2"/>
          <p:cNvSpPr>
            <a:spLocks noGrp="1"/>
          </p:cNvSpPr>
          <p:nvPr>
            <p:ph sz="half" idx="1"/>
          </p:nvPr>
        </p:nvSpPr>
        <p:spPr/>
        <p:txBody>
          <a:bodyPr>
            <a:noAutofit/>
          </a:bodyPr>
          <a:lstStyle/>
          <a:p>
            <a:r>
              <a:rPr lang="en-US" sz="2000" dirty="0"/>
              <a:t>Starting a job search too late.</a:t>
            </a:r>
          </a:p>
          <a:p>
            <a:pPr marL="0" indent="0">
              <a:buNone/>
            </a:pPr>
            <a:endParaRPr lang="en-US" sz="2000" dirty="0"/>
          </a:p>
          <a:p>
            <a:r>
              <a:rPr lang="en-US" sz="2000" dirty="0"/>
              <a:t>Excluding certain types of jobs.</a:t>
            </a:r>
          </a:p>
          <a:p>
            <a:endParaRPr lang="en-US" sz="2000" dirty="0"/>
          </a:p>
          <a:p>
            <a:r>
              <a:rPr lang="en-US" sz="2000" dirty="0"/>
              <a:t>Job hunting with friends or parents.</a:t>
            </a:r>
          </a:p>
          <a:p>
            <a:pPr marL="0" indent="0">
              <a:buNone/>
            </a:pPr>
            <a:endParaRPr lang="en-US" sz="2000" dirty="0"/>
          </a:p>
          <a:p>
            <a:r>
              <a:rPr lang="en-US" sz="2000" dirty="0"/>
              <a:t>Disorganized Application Material		</a:t>
            </a:r>
          </a:p>
        </p:txBody>
      </p:sp>
      <p:sp>
        <p:nvSpPr>
          <p:cNvPr id="4" name="Content Placeholder 3"/>
          <p:cNvSpPr>
            <a:spLocks noGrp="1"/>
          </p:cNvSpPr>
          <p:nvPr>
            <p:ph sz="half" idx="2"/>
          </p:nvPr>
        </p:nvSpPr>
        <p:spPr>
          <a:xfrm>
            <a:off x="6208712" y="2474710"/>
            <a:ext cx="4825159" cy="3884386"/>
          </a:xfrm>
        </p:spPr>
        <p:txBody>
          <a:bodyPr>
            <a:normAutofit/>
          </a:bodyPr>
          <a:lstStyle/>
          <a:p>
            <a:r>
              <a:rPr lang="en-US" dirty="0"/>
              <a:t>start looking in the spring to beat returning college students  </a:t>
            </a:r>
            <a:br>
              <a:rPr lang="en-US" dirty="0"/>
            </a:br>
            <a:endParaRPr lang="en-US" dirty="0"/>
          </a:p>
          <a:p>
            <a:r>
              <a:rPr lang="en-US" dirty="0"/>
              <a:t>All work experiences provide ample learning opportunities and look good to future employers.</a:t>
            </a:r>
          </a:p>
          <a:p>
            <a:r>
              <a:rPr lang="en-US" dirty="0"/>
              <a:t>Shows the applicant can’t do things on their own</a:t>
            </a:r>
          </a:p>
          <a:p>
            <a:r>
              <a:rPr lang="en-US" dirty="0"/>
              <a:t>Resumes, Cover letters, and applications need to be neat, ERROR Free, and well organized</a:t>
            </a:r>
          </a:p>
        </p:txBody>
      </p:sp>
    </p:spTree>
    <p:extLst>
      <p:ext uri="{BB962C8B-B14F-4D97-AF65-F5344CB8AC3E}">
        <p14:creationId xmlns:p14="http://schemas.microsoft.com/office/powerpoint/2010/main" val="623753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Effect transition="in" filter="fade">
                                      <p:cBhvr>
                                        <p:cTn id="28" dur="1000"/>
                                        <p:tgtEl>
                                          <p:spTgt spid="4">
                                            <p:txEl>
                                              <p:pRg st="1" end="1"/>
                                            </p:txEl>
                                          </p:spTgt>
                                        </p:tgtEl>
                                      </p:cBhvr>
                                    </p:animEffect>
                                    <p:anim calcmode="lin" valueType="num">
                                      <p:cBhvr>
                                        <p:cTn id="29"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2" end="2"/>
                                            </p:txEl>
                                          </p:spTgt>
                                        </p:tgtEl>
                                        <p:attrNameLst>
                                          <p:attrName>style.visibility</p:attrName>
                                        </p:attrNameLst>
                                      </p:cBhvr>
                                      <p:to>
                                        <p:strVal val="visible"/>
                                      </p:to>
                                    </p:set>
                                    <p:animEffect transition="in" filter="fade">
                                      <p:cBhvr>
                                        <p:cTn id="42" dur="1000"/>
                                        <p:tgtEl>
                                          <p:spTgt spid="4">
                                            <p:txEl>
                                              <p:pRg st="2" end="2"/>
                                            </p:txEl>
                                          </p:spTgt>
                                        </p:tgtEl>
                                      </p:cBhvr>
                                    </p:animEffect>
                                    <p:anim calcmode="lin" valueType="num">
                                      <p:cBhvr>
                                        <p:cTn id="4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4">
                                            <p:txEl>
                                              <p:pRg st="3" end="3"/>
                                            </p:txEl>
                                          </p:spTgt>
                                        </p:tgtEl>
                                        <p:attrNameLst>
                                          <p:attrName>style.visibility</p:attrName>
                                        </p:attrNameLst>
                                      </p:cBhvr>
                                      <p:to>
                                        <p:strVal val="visible"/>
                                      </p:to>
                                    </p:set>
                                    <p:animEffect transition="in" filter="fade">
                                      <p:cBhvr>
                                        <p:cTn id="56" dur="1000"/>
                                        <p:tgtEl>
                                          <p:spTgt spid="4">
                                            <p:txEl>
                                              <p:pRg st="3" end="3"/>
                                            </p:txEl>
                                          </p:spTgt>
                                        </p:tgtEl>
                                      </p:cBhvr>
                                    </p:animEffect>
                                    <p:anim calcmode="lin" valueType="num">
                                      <p:cBhvr>
                                        <p:cTn id="5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 Young Job Seekers Make</a:t>
            </a:r>
          </a:p>
        </p:txBody>
      </p:sp>
      <p:sp>
        <p:nvSpPr>
          <p:cNvPr id="3" name="Content Placeholder 2"/>
          <p:cNvSpPr>
            <a:spLocks noGrp="1"/>
          </p:cNvSpPr>
          <p:nvPr>
            <p:ph sz="half" idx="1"/>
          </p:nvPr>
        </p:nvSpPr>
        <p:spPr>
          <a:xfrm>
            <a:off x="1154954" y="2603500"/>
            <a:ext cx="5053760" cy="4015014"/>
          </a:xfrm>
        </p:spPr>
        <p:txBody>
          <a:bodyPr>
            <a:normAutofit fontScale="92500" lnSpcReduction="10000"/>
          </a:bodyPr>
          <a:lstStyle/>
          <a:p>
            <a:r>
              <a:rPr lang="en-US" sz="2000" dirty="0"/>
              <a:t>Using unprofessional email accounts.</a:t>
            </a:r>
          </a:p>
          <a:p>
            <a:pPr marL="0" indent="0">
              <a:buNone/>
            </a:pPr>
            <a:endParaRPr lang="en-US" sz="2000" dirty="0"/>
          </a:p>
          <a:p>
            <a:r>
              <a:rPr lang="en-US" sz="2000" dirty="0"/>
              <a:t>Not following directions.	</a:t>
            </a:r>
          </a:p>
          <a:p>
            <a:pPr marL="0" indent="0">
              <a:buNone/>
            </a:pPr>
            <a:endParaRPr lang="en-US" sz="2000" dirty="0"/>
          </a:p>
          <a:p>
            <a:r>
              <a:rPr lang="en-US" sz="2000" dirty="0"/>
              <a:t>Not recognizing the skills you have.</a:t>
            </a:r>
          </a:p>
          <a:p>
            <a:pPr marL="0" indent="0">
              <a:buNone/>
            </a:pPr>
            <a:endParaRPr lang="en-US" sz="2000" dirty="0"/>
          </a:p>
          <a:p>
            <a:r>
              <a:rPr lang="en-US" sz="2000" dirty="0"/>
              <a:t>Being Negative about Past experiences.</a:t>
            </a:r>
          </a:p>
        </p:txBody>
      </p:sp>
      <p:sp>
        <p:nvSpPr>
          <p:cNvPr id="4" name="Content Placeholder 3"/>
          <p:cNvSpPr>
            <a:spLocks noGrp="1"/>
          </p:cNvSpPr>
          <p:nvPr>
            <p:ph sz="half" idx="2"/>
          </p:nvPr>
        </p:nvSpPr>
        <p:spPr>
          <a:xfrm>
            <a:off x="6208713" y="2603500"/>
            <a:ext cx="4825158" cy="4015014"/>
          </a:xfrm>
        </p:spPr>
        <p:txBody>
          <a:bodyPr>
            <a:normAutofit fontScale="92500" lnSpcReduction="10000"/>
          </a:bodyPr>
          <a:lstStyle/>
          <a:p>
            <a:r>
              <a:rPr lang="en-US" dirty="0"/>
              <a:t>Using an account utilizing your first and last name or some variation is always better than cute, funny, or perhaps inappropriate</a:t>
            </a:r>
          </a:p>
          <a:p>
            <a:r>
              <a:rPr lang="en-US" dirty="0"/>
              <a:t>Fill out applications correctly, not quickly. If it says “Apply Online,” “No Phone Calls,” or “Do Not Send Resume”—Do what the employer asks.</a:t>
            </a:r>
          </a:p>
          <a:p>
            <a:r>
              <a:rPr lang="en-US" dirty="0"/>
              <a:t>Not highlighting the skills and abilities to employers as they just don't recognize the many skills and talents they have.</a:t>
            </a:r>
            <a:br>
              <a:rPr lang="en-US" dirty="0"/>
            </a:br>
            <a:endParaRPr lang="en-US" dirty="0"/>
          </a:p>
          <a:p>
            <a:r>
              <a:rPr lang="en-US" dirty="0"/>
              <a:t>Don’ts say negative things during interviews as gives a bad first impression</a:t>
            </a:r>
          </a:p>
          <a:p>
            <a:endParaRPr lang="en-US" dirty="0"/>
          </a:p>
          <a:p>
            <a:endParaRPr lang="en-US" dirty="0"/>
          </a:p>
        </p:txBody>
      </p:sp>
    </p:spTree>
    <p:extLst>
      <p:ext uri="{BB962C8B-B14F-4D97-AF65-F5344CB8AC3E}">
        <p14:creationId xmlns:p14="http://schemas.microsoft.com/office/powerpoint/2010/main" val="616209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Effect transition="in" filter="fade">
                                      <p:cBhvr>
                                        <p:cTn id="28" dur="1000"/>
                                        <p:tgtEl>
                                          <p:spTgt spid="4">
                                            <p:txEl>
                                              <p:pRg st="1" end="1"/>
                                            </p:txEl>
                                          </p:spTgt>
                                        </p:tgtEl>
                                      </p:cBhvr>
                                    </p:animEffect>
                                    <p:anim calcmode="lin" valueType="num">
                                      <p:cBhvr>
                                        <p:cTn id="29"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2" end="2"/>
                                            </p:txEl>
                                          </p:spTgt>
                                        </p:tgtEl>
                                        <p:attrNameLst>
                                          <p:attrName>style.visibility</p:attrName>
                                        </p:attrNameLst>
                                      </p:cBhvr>
                                      <p:to>
                                        <p:strVal val="visible"/>
                                      </p:to>
                                    </p:set>
                                    <p:animEffect transition="in" filter="fade">
                                      <p:cBhvr>
                                        <p:cTn id="42" dur="1000"/>
                                        <p:tgtEl>
                                          <p:spTgt spid="4">
                                            <p:txEl>
                                              <p:pRg st="2" end="2"/>
                                            </p:txEl>
                                          </p:spTgt>
                                        </p:tgtEl>
                                      </p:cBhvr>
                                    </p:animEffect>
                                    <p:anim calcmode="lin" valueType="num">
                                      <p:cBhvr>
                                        <p:cTn id="4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4">
                                            <p:txEl>
                                              <p:pRg st="3" end="3"/>
                                            </p:txEl>
                                          </p:spTgt>
                                        </p:tgtEl>
                                        <p:attrNameLst>
                                          <p:attrName>style.visibility</p:attrName>
                                        </p:attrNameLst>
                                      </p:cBhvr>
                                      <p:to>
                                        <p:strVal val="visible"/>
                                      </p:to>
                                    </p:set>
                                    <p:animEffect transition="in" filter="fade">
                                      <p:cBhvr>
                                        <p:cTn id="56" dur="1000"/>
                                        <p:tgtEl>
                                          <p:spTgt spid="4">
                                            <p:txEl>
                                              <p:pRg st="3" end="3"/>
                                            </p:txEl>
                                          </p:spTgt>
                                        </p:tgtEl>
                                      </p:cBhvr>
                                    </p:animEffect>
                                    <p:anim calcmode="lin" valueType="num">
                                      <p:cBhvr>
                                        <p:cTn id="5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 Young Job Seekers Make</a:t>
            </a:r>
          </a:p>
        </p:txBody>
      </p:sp>
      <p:sp>
        <p:nvSpPr>
          <p:cNvPr id="3" name="Content Placeholder 2"/>
          <p:cNvSpPr>
            <a:spLocks noGrp="1"/>
          </p:cNvSpPr>
          <p:nvPr>
            <p:ph sz="half" idx="1"/>
          </p:nvPr>
        </p:nvSpPr>
        <p:spPr>
          <a:xfrm>
            <a:off x="1154954" y="2603500"/>
            <a:ext cx="5053760" cy="4015014"/>
          </a:xfrm>
        </p:spPr>
        <p:txBody>
          <a:bodyPr>
            <a:normAutofit/>
          </a:bodyPr>
          <a:lstStyle/>
          <a:p>
            <a:r>
              <a:rPr lang="en-US" sz="2200" dirty="0"/>
              <a:t>Not Dressing the part</a:t>
            </a:r>
          </a:p>
          <a:p>
            <a:endParaRPr lang="en-US" sz="2200" dirty="0"/>
          </a:p>
          <a:p>
            <a:endParaRPr lang="en-US" sz="2200" dirty="0"/>
          </a:p>
          <a:p>
            <a:r>
              <a:rPr lang="en-US" sz="2200" dirty="0"/>
              <a:t>Inappropriate Online Content.	</a:t>
            </a:r>
          </a:p>
          <a:p>
            <a:endParaRPr lang="en-US" dirty="0"/>
          </a:p>
          <a:p>
            <a:endParaRPr lang="en-US" dirty="0"/>
          </a:p>
        </p:txBody>
      </p:sp>
      <p:sp>
        <p:nvSpPr>
          <p:cNvPr id="6" name="Content Placeholder 3"/>
          <p:cNvSpPr>
            <a:spLocks noGrp="1"/>
          </p:cNvSpPr>
          <p:nvPr>
            <p:ph sz="half" idx="2"/>
          </p:nvPr>
        </p:nvSpPr>
        <p:spPr/>
        <p:txBody>
          <a:bodyPr>
            <a:normAutofit/>
          </a:bodyPr>
          <a:lstStyle/>
          <a:p>
            <a:r>
              <a:rPr lang="en-US" dirty="0"/>
              <a:t>While you don’t have to necessarily wear a suit every time, try to dress as you would if you were to be working in that company or industry.</a:t>
            </a:r>
          </a:p>
          <a:p>
            <a:r>
              <a:rPr lang="en-US" dirty="0"/>
              <a:t>Companies </a:t>
            </a:r>
            <a:r>
              <a:rPr lang="en-US" i="1" dirty="0"/>
              <a:t>will</a:t>
            </a:r>
            <a:r>
              <a:rPr lang="en-US" dirty="0"/>
              <a:t> look up the potential candidate and check social media or links relating to them before they choose to hire the person. Inappropriate photos, hateful jokes, or other such content may give off a bad first impression.</a:t>
            </a:r>
          </a:p>
          <a:p>
            <a:endParaRPr lang="en-US" dirty="0"/>
          </a:p>
        </p:txBody>
      </p:sp>
    </p:spTree>
    <p:extLst>
      <p:ext uri="{BB962C8B-B14F-4D97-AF65-F5344CB8AC3E}">
        <p14:creationId xmlns:p14="http://schemas.microsoft.com/office/powerpoint/2010/main" val="4008342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Effect transition="in" filter="fade">
                                      <p:cBhvr>
                                        <p:cTn id="28" dur="1000"/>
                                        <p:tgtEl>
                                          <p:spTgt spid="6">
                                            <p:txEl>
                                              <p:pRg st="1" end="1"/>
                                            </p:txEl>
                                          </p:spTgt>
                                        </p:tgtEl>
                                      </p:cBhvr>
                                    </p:animEffect>
                                    <p:anim calcmode="lin" valueType="num">
                                      <p:cBhvr>
                                        <p:cTn id="29"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Tailoring Your Job Search</a:t>
            </a:r>
          </a:p>
        </p:txBody>
      </p:sp>
      <p:sp>
        <p:nvSpPr>
          <p:cNvPr id="3" name="Content Placeholder 2"/>
          <p:cNvSpPr>
            <a:spLocks noGrp="1"/>
          </p:cNvSpPr>
          <p:nvPr>
            <p:ph idx="1"/>
          </p:nvPr>
        </p:nvSpPr>
        <p:spPr>
          <a:xfrm>
            <a:off x="1173010" y="2468032"/>
            <a:ext cx="9845980" cy="3416300"/>
          </a:xfrm>
        </p:spPr>
        <p:txBody>
          <a:bodyPr>
            <a:noAutofit/>
          </a:bodyPr>
          <a:lstStyle/>
          <a:p>
            <a:pPr>
              <a:buFont typeface="+mj-lt"/>
              <a:buAutoNum type="arabicPeriod"/>
            </a:pPr>
            <a:r>
              <a:rPr lang="en-US" sz="2000" dirty="0"/>
              <a:t>Search for jobs that pertain to areas of interest:</a:t>
            </a:r>
          </a:p>
          <a:p>
            <a:pPr lvl="1"/>
            <a:r>
              <a:rPr lang="en-US" sz="1800" dirty="0"/>
              <a:t>Ex: interest in animals = work in veterinary offices, pet stores, zoo</a:t>
            </a:r>
          </a:p>
          <a:p>
            <a:pPr lvl="1"/>
            <a:r>
              <a:rPr lang="en-US" sz="1800" dirty="0"/>
              <a:t>Ex:  love of children = daycare, after school programs, summer camp</a:t>
            </a:r>
          </a:p>
          <a:p>
            <a:pPr>
              <a:buFont typeface="+mj-lt"/>
              <a:buAutoNum type="arabicPeriod"/>
            </a:pPr>
            <a:r>
              <a:rPr lang="en-US" sz="2000" dirty="0"/>
              <a:t>Young/New workers hired often by</a:t>
            </a:r>
          </a:p>
          <a:p>
            <a:pPr lvl="1"/>
            <a:r>
              <a:rPr lang="en-US" sz="1800" dirty="0"/>
              <a:t>Local libraries, parks and zoos</a:t>
            </a:r>
          </a:p>
          <a:p>
            <a:pPr lvl="1"/>
            <a:r>
              <a:rPr lang="en-US" sz="1800" dirty="0"/>
              <a:t>Retail and grocery stores </a:t>
            </a:r>
          </a:p>
          <a:p>
            <a:pPr lvl="1"/>
            <a:r>
              <a:rPr lang="en-US" sz="1800" dirty="0"/>
              <a:t>Fast food jobs</a:t>
            </a:r>
          </a:p>
          <a:p>
            <a:pPr>
              <a:buFont typeface="+mj-lt"/>
              <a:buAutoNum type="arabicPeriod"/>
            </a:pPr>
            <a:r>
              <a:rPr lang="en-US" sz="2000" dirty="0"/>
              <a:t>Always consider the possibility of opening your own business</a:t>
            </a:r>
          </a:p>
          <a:p>
            <a:pPr lvl="1"/>
            <a:r>
              <a:rPr lang="en-US" sz="1800" dirty="0"/>
              <a:t>Lawn service, babysitting, or dog walking may help serve your neighborhood or local community</a:t>
            </a:r>
          </a:p>
        </p:txBody>
      </p:sp>
    </p:spTree>
    <p:extLst>
      <p:ext uri="{BB962C8B-B14F-4D97-AF65-F5344CB8AC3E}">
        <p14:creationId xmlns:p14="http://schemas.microsoft.com/office/powerpoint/2010/main" val="2802192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0"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par>
                          <p:cTn id="14" fill="hold">
                            <p:stCondLst>
                              <p:cond delay="1500"/>
                            </p:stCondLst>
                            <p:childTnLst>
                              <p:par>
                                <p:cTn id="15" presetID="10" presetClass="entr" presetSubtype="0"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5" fill="hold">
                            <p:stCondLst>
                              <p:cond delay="1000"/>
                            </p:stCondLst>
                            <p:childTnLst>
                              <p:par>
                                <p:cTn id="26" presetID="42" presetClass="entr" presetSubtype="0" fill="hold"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1" fill="hold">
                            <p:stCondLst>
                              <p:cond delay="2000"/>
                            </p:stCondLst>
                            <p:childTnLst>
                              <p:par>
                                <p:cTn id="32" presetID="42" presetClass="entr" presetSubtype="0" fill="hold" nodeType="after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7" fill="hold">
                            <p:stCondLst>
                              <p:cond delay="3000"/>
                            </p:stCondLst>
                            <p:childTnLst>
                              <p:par>
                                <p:cTn id="38" presetID="42" presetClass="entr" presetSubtype="0" fill="hold" nodeType="after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1000"/>
                                        <p:tgtEl>
                                          <p:spTgt spid="3">
                                            <p:txEl>
                                              <p:pRg st="6" end="6"/>
                                            </p:txEl>
                                          </p:spTgt>
                                        </p:tgtEl>
                                      </p:cBhvr>
                                    </p:animEffect>
                                    <p:anim calcmode="lin" valueType="num">
                                      <p:cBhvr>
                                        <p:cTn id="4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fade">
                                      <p:cBhvr>
                                        <p:cTn id="5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10469</TotalTime>
  <Words>580</Words>
  <Application>Microsoft Office PowerPoint</Application>
  <PresentationFormat>Widescreen</PresentationFormat>
  <Paragraphs>65</Paragraphs>
  <Slides>10</Slides>
  <Notes>1</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Century Gothic</vt:lpstr>
      <vt:lpstr>Google Sans</vt:lpstr>
      <vt:lpstr>Helvetica Neue</vt:lpstr>
      <vt:lpstr>Wingdings 3</vt:lpstr>
      <vt:lpstr>Ion Boardroom</vt:lpstr>
      <vt:lpstr>Successfully Navigating the Job Hunt</vt:lpstr>
      <vt:lpstr>Objectives</vt:lpstr>
      <vt:lpstr>What is  a Job</vt:lpstr>
      <vt:lpstr>How do I get a job without Exerpience</vt:lpstr>
      <vt:lpstr>Steps for Getting a “Job”</vt:lpstr>
      <vt:lpstr>Mistakes Young Job Seekers Make</vt:lpstr>
      <vt:lpstr>Mistakes Young Job Seekers Make</vt:lpstr>
      <vt:lpstr>Mistakes Young Job Seekers Make</vt:lpstr>
      <vt:lpstr>Tailoring Your Job Search</vt:lpstr>
      <vt:lpstr>Assignment – Getting a "Job" to prepare for a Career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Art of Writing an Effective Resume</dc:title>
  <dc:creator>Jason Craig</dc:creator>
  <cp:lastModifiedBy>Cassie Vetter</cp:lastModifiedBy>
  <cp:revision>182</cp:revision>
  <dcterms:created xsi:type="dcterms:W3CDTF">2014-11-18T12:04:38Z</dcterms:created>
  <dcterms:modified xsi:type="dcterms:W3CDTF">2025-02-18T19:09:08Z</dcterms:modified>
</cp:coreProperties>
</file>